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 id="2147483785" r:id="rId3"/>
  </p:sldMasterIdLst>
  <p:notesMasterIdLst>
    <p:notesMasterId r:id="rId15"/>
  </p:notesMasterIdLst>
  <p:handoutMasterIdLst>
    <p:handoutMasterId r:id="rId16"/>
  </p:handoutMasterIdLst>
  <p:sldIdLst>
    <p:sldId id="256" r:id="rId4"/>
    <p:sldId id="1039" r:id="rId5"/>
    <p:sldId id="1117" r:id="rId6"/>
    <p:sldId id="1040" r:id="rId7"/>
    <p:sldId id="1112" r:id="rId8"/>
    <p:sldId id="1041" r:id="rId9"/>
    <p:sldId id="1108" r:id="rId10"/>
    <p:sldId id="1109" r:id="rId11"/>
    <p:sldId id="1110" r:id="rId12"/>
    <p:sldId id="1038" r:id="rId13"/>
    <p:sldId id="1127"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FF0000"/>
    <a:srgbClr val="00195A"/>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1" autoAdjust="0"/>
    <p:restoredTop sz="94643" autoAdjust="0"/>
  </p:normalViewPr>
  <p:slideViewPr>
    <p:cSldViewPr snapToGrid="0" showGuides="1">
      <p:cViewPr varScale="1">
        <p:scale>
          <a:sx n="128" d="100"/>
          <a:sy n="128" d="100"/>
        </p:scale>
        <p:origin x="672"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3.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AB402417-655B-465E-BB65-D6F1C4FC0E78}"/>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92D1DF11-2F51-4F19-8E14-8CE834C7DE02}"/>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pic>
        <p:nvPicPr>
          <p:cNvPr id="6" name="Picture 5">
            <a:extLst>
              <a:ext uri="{FF2B5EF4-FFF2-40B4-BE49-F238E27FC236}">
                <a16:creationId xmlns:a16="http://schemas.microsoft.com/office/drawing/2014/main" id="{F3CCD44C-0B4C-4962-AAB7-294A2FB49814}"/>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7D45FBE9-CDDF-4989-8AD8-77BE0D99ADD1}"/>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6BBA7F0B-21BC-4907-8687-C77F20232654}"/>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143A5F82-40AF-44B9-B743-F38DF6874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997143421"/>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C207C591-5C0B-41EC-93B9-FA3ABC9239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2840641614"/>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37FDAED4-F16A-4BB8-AAF0-F9FB459469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288291373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A23ECD7B-29B4-4CE8-ABB3-F13B2E6AD53A}"/>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942624270"/>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412859528"/>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37897084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735967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053834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5588807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0756417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73794803"/>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5807183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5103165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3737160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9144639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748828018"/>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0285833"/>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24674582"/>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64196065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817923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42631166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20347262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32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Picture 4">
            <a:extLst>
              <a:ext uri="{FF2B5EF4-FFF2-40B4-BE49-F238E27FC236}">
                <a16:creationId xmlns:a16="http://schemas.microsoft.com/office/drawing/2014/main" id="{612D9C02-4EFE-4A9A-8517-28545011B8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293011781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3B1CC99E-855C-4FE3-8723-E4B407D1F20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25236010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23A02CFE-5655-41D8-A122-BC7D047F4B7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0" y="507365"/>
            <a:ext cx="1909210" cy="144000"/>
          </a:xfrm>
          <a:prstGeom prst="rect">
            <a:avLst/>
          </a:prstGeom>
        </p:spPr>
      </p:pic>
    </p:spTree>
    <p:extLst>
      <p:ext uri="{BB962C8B-B14F-4D97-AF65-F5344CB8AC3E}">
        <p14:creationId xmlns:p14="http://schemas.microsoft.com/office/powerpoint/2010/main" val="53255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44082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CUSTOMER</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2360139407"/>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obi-or-not-tobi/" TargetMode="External"/><Relationship Id="rId2" Type="http://schemas.openxmlformats.org/officeDocument/2006/relationships/hyperlink" Target="mailto:tobias.ouwejan@sap.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bi-or-not-tobi/spartacus-bootcamp/tree/master/src/app/features/i18n" TargetMode="External"/><Relationship Id="rId2" Type="http://schemas.openxmlformats.org/officeDocument/2006/relationships/hyperlink" Target="https://sap.github.io/cloud-commerce-spartacus-storefront-docs/i18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5018C8F-72F4-7F46-9181-27913E972170}"/>
              </a:ext>
            </a:extLst>
          </p:cNvPr>
          <p:cNvSpPr>
            <a:spLocks noGrp="1"/>
          </p:cNvSpPr>
          <p:nvPr>
            <p:ph type="subTitle" idx="1"/>
          </p:nvPr>
        </p:nvSpPr>
        <p:spPr/>
        <p:txBody>
          <a:bodyPr/>
          <a:lstStyle/>
          <a:p>
            <a:r>
              <a:rPr lang="en-US" dirty="0"/>
              <a:t>Tobias Ouwejan, SAP</a:t>
            </a:r>
          </a:p>
        </p:txBody>
      </p:sp>
      <p:sp>
        <p:nvSpPr>
          <p:cNvPr id="6" name="Title 5">
            <a:extLst>
              <a:ext uri="{FF2B5EF4-FFF2-40B4-BE49-F238E27FC236}">
                <a16:creationId xmlns:a16="http://schemas.microsoft.com/office/drawing/2014/main" id="{EA44AE67-C2E1-3646-8B6C-53505EE7E150}"/>
              </a:ext>
            </a:extLst>
          </p:cNvPr>
          <p:cNvSpPr>
            <a:spLocks noGrp="1"/>
          </p:cNvSpPr>
          <p:nvPr>
            <p:ph type="title"/>
          </p:nvPr>
        </p:nvSpPr>
        <p:spPr/>
        <p:txBody>
          <a:bodyPr/>
          <a:lstStyle/>
          <a:p>
            <a:r>
              <a:rPr lang="en-US" dirty="0"/>
              <a:t>Spartacus Enablement</a:t>
            </a:r>
            <a:br>
              <a:rPr lang="en-US" dirty="0"/>
            </a:br>
            <a:r>
              <a:rPr lang="en-US" dirty="0">
                <a:solidFill>
                  <a:schemeClr val="accent1"/>
                </a:solidFill>
              </a:rPr>
              <a:t>Internationalization (i18n)</a:t>
            </a:r>
          </a:p>
        </p:txBody>
      </p:sp>
      <p:sp>
        <p:nvSpPr>
          <p:cNvPr id="8" name="Picture Placeholder 7">
            <a:extLst>
              <a:ext uri="{FF2B5EF4-FFF2-40B4-BE49-F238E27FC236}">
                <a16:creationId xmlns:a16="http://schemas.microsoft.com/office/drawing/2014/main" id="{FE2EFFC2-0D18-4840-86A7-8C73C6AB2132}"/>
              </a:ext>
            </a:extLst>
          </p:cNvPr>
          <p:cNvSpPr>
            <a:spLocks noGrp="1"/>
          </p:cNvSpPr>
          <p:nvPr>
            <p:ph type="pic" sz="quarter" idx="12"/>
          </p:nvPr>
        </p:nvSpPr>
        <p:spPr/>
      </p:sp>
    </p:spTree>
    <p:extLst>
      <p:ext uri="{BB962C8B-B14F-4D97-AF65-F5344CB8AC3E}">
        <p14:creationId xmlns:p14="http://schemas.microsoft.com/office/powerpoint/2010/main" val="8687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859B14-66E8-E64B-9739-E33B1387F5E7}"/>
              </a:ext>
            </a:extLst>
          </p:cNvPr>
          <p:cNvSpPr>
            <a:spLocks noGrp="1"/>
          </p:cNvSpPr>
          <p:nvPr>
            <p:ph type="body" sz="quarter" idx="11"/>
          </p:nvPr>
        </p:nvSpPr>
        <p:spPr>
          <a:xfrm>
            <a:off x="5832000" y="1620000"/>
            <a:ext cx="5858477" cy="4716000"/>
          </a:xfrm>
        </p:spPr>
        <p:txBody>
          <a:bodyPr/>
          <a:lstStyle/>
          <a:p>
            <a:pPr marL="342900" indent="-342900">
              <a:buClr>
                <a:schemeClr val="bg1"/>
              </a:buClr>
              <a:buFont typeface="Wingdings" pitchFamily="2" charset="2"/>
              <a:buChar char="§"/>
            </a:pPr>
            <a:r>
              <a:rPr lang="en-US" dirty="0"/>
              <a:t>Copy translation files from library to asset folder</a:t>
            </a:r>
            <a:br>
              <a:rPr lang="en-US" dirty="0"/>
            </a:br>
            <a:r>
              <a:rPr lang="en-US" sz="1600" dirty="0">
                <a:latin typeface="Monaco" pitchFamily="2" charset="77"/>
              </a:rPr>
              <a:t>$ cp -r ./</a:t>
            </a:r>
            <a:r>
              <a:rPr lang="en-US" sz="1600" dirty="0" err="1">
                <a:latin typeface="Monaco" pitchFamily="2" charset="77"/>
              </a:rPr>
              <a:t>node_modules</a:t>
            </a:r>
            <a:r>
              <a:rPr lang="en-US" sz="1600" dirty="0">
                <a:latin typeface="Monaco" pitchFamily="2" charset="77"/>
              </a:rPr>
              <a:t>/@</a:t>
            </a:r>
            <a:r>
              <a:rPr lang="en-US" sz="1600" dirty="0" err="1">
                <a:latin typeface="Monaco" pitchFamily="2" charset="77"/>
              </a:rPr>
              <a:t>spartacus</a:t>
            </a:r>
            <a:r>
              <a:rPr lang="en-US" sz="1600" dirty="0">
                <a:latin typeface="Monaco" pitchFamily="2" charset="77"/>
              </a:rPr>
              <a:t>/assets/i18n-assets ./</a:t>
            </a:r>
            <a:r>
              <a:rPr lang="en-US" sz="1600" dirty="0" err="1">
                <a:latin typeface="Monaco" pitchFamily="2" charset="77"/>
              </a:rPr>
              <a:t>src</a:t>
            </a:r>
            <a:r>
              <a:rPr lang="en-US" sz="1600" dirty="0">
                <a:latin typeface="Monaco" pitchFamily="2" charset="77"/>
              </a:rPr>
              <a:t>/assets</a:t>
            </a:r>
          </a:p>
          <a:p>
            <a:pPr marL="342900" indent="-342900">
              <a:buClr>
                <a:schemeClr val="bg1"/>
              </a:buClr>
              <a:buFont typeface="Wingdings" pitchFamily="2" charset="2"/>
              <a:buChar char="§"/>
            </a:pPr>
            <a:r>
              <a:rPr lang="en-US" sz="1800" dirty="0"/>
              <a:t>Create custom i18n file</a:t>
            </a:r>
          </a:p>
          <a:p>
            <a:pPr marL="342900" indent="-342900">
              <a:buClr>
                <a:schemeClr val="bg1"/>
              </a:buClr>
              <a:buFont typeface="Wingdings" pitchFamily="2" charset="2"/>
              <a:buChar char="§"/>
            </a:pPr>
            <a:r>
              <a:rPr lang="en-US" sz="1800" dirty="0"/>
              <a:t>Create angular component to display custom placeholder using the </a:t>
            </a:r>
            <a:r>
              <a:rPr lang="en-US" sz="1800" dirty="0" err="1"/>
              <a:t>cxTranslate</a:t>
            </a:r>
            <a:r>
              <a:rPr lang="en-US" sz="1800" dirty="0"/>
              <a:t> pipe</a:t>
            </a:r>
            <a:br>
              <a:rPr lang="en-US" sz="1800" dirty="0"/>
            </a:br>
            <a:r>
              <a:rPr lang="en-US" sz="1600" dirty="0">
                <a:latin typeface="Monaco" pitchFamily="2" charset="77"/>
              </a:rPr>
              <a:t>{{ '</a:t>
            </a:r>
            <a:r>
              <a:rPr lang="en-US" sz="1600" dirty="0" err="1">
                <a:latin typeface="Monaco" pitchFamily="2" charset="77"/>
              </a:rPr>
              <a:t>searchBox.searchHere</a:t>
            </a:r>
            <a:r>
              <a:rPr lang="en-US" sz="1600" dirty="0">
                <a:latin typeface="Monaco" pitchFamily="2" charset="77"/>
              </a:rPr>
              <a:t>' | </a:t>
            </a:r>
            <a:r>
              <a:rPr lang="en-US" sz="1600" dirty="0" err="1">
                <a:latin typeface="Monaco" pitchFamily="2" charset="77"/>
              </a:rPr>
              <a:t>cxTranslate</a:t>
            </a:r>
            <a:r>
              <a:rPr lang="en-US" sz="1600" dirty="0">
                <a:latin typeface="Monaco" pitchFamily="2" charset="77"/>
              </a:rPr>
              <a:t> }}</a:t>
            </a:r>
            <a:endParaRPr lang="en-US" dirty="0">
              <a:latin typeface="Monaco" pitchFamily="2" charset="77"/>
            </a:endParaRPr>
          </a:p>
        </p:txBody>
      </p:sp>
      <p:sp>
        <p:nvSpPr>
          <p:cNvPr id="2" name="Text Placeholder 1">
            <a:extLst>
              <a:ext uri="{FF2B5EF4-FFF2-40B4-BE49-F238E27FC236}">
                <a16:creationId xmlns:a16="http://schemas.microsoft.com/office/drawing/2014/main" id="{1FE92395-4270-D94C-9C5D-A986B4D8476D}"/>
              </a:ext>
            </a:extLst>
          </p:cNvPr>
          <p:cNvSpPr>
            <a:spLocks noGrp="1"/>
          </p:cNvSpPr>
          <p:nvPr>
            <p:ph type="body" sz="quarter" idx="10"/>
          </p:nvPr>
        </p:nvSpPr>
        <p:spPr/>
        <p:txBody>
          <a:bodyPr/>
          <a:lstStyle/>
          <a:p>
            <a:pPr marL="457200" indent="-457200">
              <a:buClr>
                <a:schemeClr val="tx1"/>
              </a:buClr>
              <a:buFont typeface="+mj-lt"/>
              <a:buAutoNum type="arabicPeriod"/>
            </a:pPr>
            <a:r>
              <a:rPr lang="en-US" dirty="0"/>
              <a:t>Move static labels from library to application code</a:t>
            </a:r>
            <a:br>
              <a:rPr lang="en-US" dirty="0"/>
            </a:br>
            <a:r>
              <a:rPr lang="en-US" dirty="0"/>
              <a:t>Lazy load translation over http</a:t>
            </a:r>
          </a:p>
          <a:p>
            <a:pPr marL="457200" indent="-457200">
              <a:buClr>
                <a:schemeClr val="tx1"/>
              </a:buClr>
              <a:buFont typeface="+mj-lt"/>
              <a:buAutoNum type="arabicPeriod"/>
            </a:pPr>
            <a:r>
              <a:rPr lang="en-US" dirty="0"/>
              <a:t>Create custom component that shows custom labels</a:t>
            </a:r>
          </a:p>
        </p:txBody>
      </p:sp>
      <p:sp>
        <p:nvSpPr>
          <p:cNvPr id="3" name="Title 2">
            <a:extLst>
              <a:ext uri="{FF2B5EF4-FFF2-40B4-BE49-F238E27FC236}">
                <a16:creationId xmlns:a16="http://schemas.microsoft.com/office/drawing/2014/main" id="{5FFD1189-1907-6544-9337-CF4C5A20A993}"/>
              </a:ext>
            </a:extLst>
          </p:cNvPr>
          <p:cNvSpPr>
            <a:spLocks noGrp="1"/>
          </p:cNvSpPr>
          <p:nvPr>
            <p:ph type="title"/>
          </p:nvPr>
        </p:nvSpPr>
        <p:spPr/>
        <p:txBody>
          <a:bodyPr/>
          <a:lstStyle/>
          <a:p>
            <a:r>
              <a:rPr lang="en-US" dirty="0"/>
              <a:t>Learn by doing</a:t>
            </a:r>
          </a:p>
        </p:txBody>
      </p:sp>
    </p:spTree>
    <p:extLst>
      <p:ext uri="{BB962C8B-B14F-4D97-AF65-F5344CB8AC3E}">
        <p14:creationId xmlns:p14="http://schemas.microsoft.com/office/powerpoint/2010/main" val="94724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383585-B1C7-A144-A2CB-82F13E9B609A}"/>
              </a:ext>
            </a:extLst>
          </p:cNvPr>
          <p:cNvSpPr>
            <a:spLocks noGrp="1"/>
          </p:cNvSpPr>
          <p:nvPr>
            <p:ph type="ctrTitle"/>
          </p:nvPr>
        </p:nvSpPr>
        <p:spPr>
          <a:xfrm>
            <a:off x="503999" y="1467009"/>
            <a:ext cx="7328035" cy="923116"/>
          </a:xfrm>
        </p:spPr>
        <p:txBody>
          <a:bodyPr/>
          <a:lstStyle/>
          <a:p>
            <a:r>
              <a:rPr lang="en-US" dirty="0"/>
              <a:t>Questions? Shoot! </a:t>
            </a:r>
          </a:p>
        </p:txBody>
      </p:sp>
      <p:sp>
        <p:nvSpPr>
          <p:cNvPr id="4" name="Text Placeholder 3">
            <a:extLst>
              <a:ext uri="{FF2B5EF4-FFF2-40B4-BE49-F238E27FC236}">
                <a16:creationId xmlns:a16="http://schemas.microsoft.com/office/drawing/2014/main" id="{6D0CEC5A-9DC7-3A4B-84AB-501B34CC0CAF}"/>
              </a:ext>
            </a:extLst>
          </p:cNvPr>
          <p:cNvSpPr>
            <a:spLocks noGrp="1"/>
          </p:cNvSpPr>
          <p:nvPr>
            <p:ph type="body" sz="quarter" idx="10"/>
          </p:nvPr>
        </p:nvSpPr>
        <p:spPr/>
        <p:txBody>
          <a:bodyPr/>
          <a:lstStyle/>
          <a:p>
            <a:pPr lvl="1"/>
            <a:r>
              <a:rPr lang="en-US" b="1" dirty="0"/>
              <a:t>Tobias Ouwejan</a:t>
            </a:r>
          </a:p>
          <a:p>
            <a:pPr lvl="1"/>
            <a:r>
              <a:rPr lang="en-CA" dirty="0"/>
              <a:t>Lead Architect Commerce, SAP Customer Experience</a:t>
            </a:r>
          </a:p>
          <a:p>
            <a:pPr lvl="1"/>
            <a:endParaRPr lang="en-CA" dirty="0"/>
          </a:p>
          <a:p>
            <a:pPr lvl="1"/>
            <a:r>
              <a:rPr lang="en-CA" dirty="0">
                <a:hlinkClick r:id="rId2"/>
              </a:rPr>
              <a:t>tobias.ouwejan@sap.com</a:t>
            </a:r>
            <a:endParaRPr lang="en-CA" dirty="0"/>
          </a:p>
          <a:p>
            <a:pPr lvl="1"/>
            <a:r>
              <a:rPr lang="en-US" dirty="0">
                <a:hlinkClick r:id="rId3"/>
              </a:rPr>
              <a:t>https://github.com/tobi-or-not-tobi/</a:t>
            </a:r>
            <a:endParaRPr lang="en-CA" dirty="0"/>
          </a:p>
        </p:txBody>
      </p:sp>
    </p:spTree>
    <p:extLst>
      <p:ext uri="{BB962C8B-B14F-4D97-AF65-F5344CB8AC3E}">
        <p14:creationId xmlns:p14="http://schemas.microsoft.com/office/powerpoint/2010/main" val="393588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9FB6A6D-CF54-2F41-96AF-6E0E37B0F905}"/>
              </a:ext>
            </a:extLst>
          </p:cNvPr>
          <p:cNvSpPr>
            <a:spLocks noGrp="1"/>
          </p:cNvSpPr>
          <p:nvPr>
            <p:ph type="body" sz="quarter" idx="11"/>
          </p:nvPr>
        </p:nvSpPr>
        <p:spPr/>
        <p:txBody>
          <a:bodyPr/>
          <a:lstStyle/>
          <a:p>
            <a:r>
              <a:rPr lang="en-US" b="1" dirty="0"/>
              <a:t>Topics</a:t>
            </a:r>
          </a:p>
          <a:p>
            <a:pPr marL="342900" indent="-342900">
              <a:buFont typeface="Wingdings" pitchFamily="2" charset="2"/>
              <a:buChar char="§"/>
            </a:pPr>
            <a:r>
              <a:rPr lang="en-US" dirty="0"/>
              <a:t>Background: angular i18n</a:t>
            </a:r>
          </a:p>
          <a:p>
            <a:pPr marL="342900" indent="-342900">
              <a:buFont typeface="Wingdings" pitchFamily="2" charset="2"/>
              <a:buChar char="§"/>
            </a:pPr>
            <a:r>
              <a:rPr lang="en-US" dirty="0"/>
              <a:t>Dependencies</a:t>
            </a:r>
          </a:p>
          <a:p>
            <a:pPr marL="342900" indent="-342900">
              <a:buFont typeface="Wingdings" pitchFamily="2" charset="2"/>
              <a:buChar char="§"/>
            </a:pPr>
            <a:r>
              <a:rPr lang="en-US" dirty="0"/>
              <a:t>Quick start (Demo)</a:t>
            </a:r>
          </a:p>
          <a:p>
            <a:pPr marL="342900" indent="-342900">
              <a:buFont typeface="Wingdings" pitchFamily="2" charset="2"/>
              <a:buChar char="§"/>
            </a:pPr>
            <a:r>
              <a:rPr lang="en-US" dirty="0"/>
              <a:t>Product readiness</a:t>
            </a:r>
          </a:p>
          <a:p>
            <a:pPr marL="342900" indent="-342900">
              <a:buFont typeface="Wingdings" pitchFamily="2" charset="2"/>
              <a:buChar char="§"/>
            </a:pPr>
            <a:r>
              <a:rPr lang="en-US" dirty="0"/>
              <a:t>Custom labels</a:t>
            </a:r>
          </a:p>
        </p:txBody>
      </p:sp>
      <p:sp>
        <p:nvSpPr>
          <p:cNvPr id="4" name="Text Placeholder 3">
            <a:extLst>
              <a:ext uri="{FF2B5EF4-FFF2-40B4-BE49-F238E27FC236}">
                <a16:creationId xmlns:a16="http://schemas.microsoft.com/office/drawing/2014/main" id="{2653E47F-C655-C641-9CC5-A968ECFAD1B2}"/>
              </a:ext>
            </a:extLst>
          </p:cNvPr>
          <p:cNvSpPr>
            <a:spLocks noGrp="1"/>
          </p:cNvSpPr>
          <p:nvPr>
            <p:ph type="body" sz="quarter" idx="10"/>
          </p:nvPr>
        </p:nvSpPr>
        <p:spPr/>
        <p:txBody>
          <a:bodyPr>
            <a:normAutofit/>
          </a:bodyPr>
          <a:lstStyle/>
          <a:p>
            <a:pPr fontAlgn="base">
              <a:spcBef>
                <a:spcPct val="50000"/>
              </a:spcBef>
              <a:spcAft>
                <a:spcPct val="0"/>
              </a:spcAft>
              <a:buClr>
                <a:srgbClr val="F0AB00"/>
              </a:buClr>
            </a:pPr>
            <a:r>
              <a:rPr lang="en-US" b="1" kern="0" dirty="0">
                <a:solidFill>
                  <a:schemeClr val="accent1"/>
                </a:solidFill>
                <a:ea typeface="Arial Unicode MS" pitchFamily="34" charset="-128"/>
                <a:cs typeface="Arial Unicode MS" pitchFamily="34" charset="-128"/>
              </a:rPr>
              <a:t>Goal</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Use localized site labels</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Build feature specific site labels</a:t>
            </a:r>
          </a:p>
          <a:p>
            <a:pPr marL="285750" indent="-285750" fontAlgn="base">
              <a:spcBef>
                <a:spcPct val="50000"/>
              </a:spcBef>
              <a:spcAft>
                <a:spcPct val="0"/>
              </a:spcAft>
              <a:buClr>
                <a:srgbClr val="F0AB00"/>
              </a:buClr>
              <a:buFont typeface="Wingdings" pitchFamily="2" charset="2"/>
              <a:buChar char="§"/>
            </a:pPr>
            <a:r>
              <a:rPr lang="en-US" kern="0" dirty="0">
                <a:solidFill>
                  <a:schemeClr val="accent1"/>
                </a:solidFill>
                <a:ea typeface="Arial Unicode MS" pitchFamily="34" charset="-128"/>
                <a:cs typeface="Arial Unicode MS" pitchFamily="34" charset="-128"/>
              </a:rPr>
              <a:t>Use i18n labels in view logic(html) and controllers/services</a:t>
            </a:r>
          </a:p>
        </p:txBody>
      </p:sp>
      <p:sp>
        <p:nvSpPr>
          <p:cNvPr id="8" name="Title 7">
            <a:extLst>
              <a:ext uri="{FF2B5EF4-FFF2-40B4-BE49-F238E27FC236}">
                <a16:creationId xmlns:a16="http://schemas.microsoft.com/office/drawing/2014/main" id="{1077BB12-A51A-724B-9408-7E6EA4BF7F1A}"/>
              </a:ext>
            </a:extLst>
          </p:cNvPr>
          <p:cNvSpPr>
            <a:spLocks noGrp="1"/>
          </p:cNvSpPr>
          <p:nvPr>
            <p:ph type="title"/>
          </p:nvPr>
        </p:nvSpPr>
        <p:spPr>
          <a:xfrm>
            <a:off x="504001" y="504000"/>
            <a:ext cx="11186476" cy="369332"/>
          </a:xfrm>
        </p:spPr>
        <p:txBody>
          <a:bodyPr/>
          <a:lstStyle/>
          <a:p>
            <a:r>
              <a:rPr lang="en-US" dirty="0" err="1"/>
              <a:t>Internationalisation</a:t>
            </a:r>
            <a:endParaRPr lang="en-US" dirty="0"/>
          </a:p>
        </p:txBody>
      </p:sp>
    </p:spTree>
    <p:extLst>
      <p:ext uri="{BB962C8B-B14F-4D97-AF65-F5344CB8AC3E}">
        <p14:creationId xmlns:p14="http://schemas.microsoft.com/office/powerpoint/2010/main" val="48069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2B9F45-D49C-2141-AD00-B3739571E71E}"/>
              </a:ext>
            </a:extLst>
          </p:cNvPr>
          <p:cNvSpPr>
            <a:spLocks noGrp="1"/>
          </p:cNvSpPr>
          <p:nvPr>
            <p:ph type="body" sz="quarter" idx="10"/>
          </p:nvPr>
        </p:nvSpPr>
        <p:spPr/>
        <p:txBody>
          <a:bodyPr/>
          <a:lstStyle/>
          <a:p>
            <a:r>
              <a:rPr lang="en-US" dirty="0"/>
              <a:t>Documentation</a:t>
            </a:r>
            <a:br>
              <a:rPr lang="en-US" dirty="0"/>
            </a:br>
            <a:r>
              <a:rPr lang="en-US" dirty="0">
                <a:hlinkClick r:id="rId2"/>
              </a:rPr>
              <a:t>https://sap.github.io/cloud-commerce-spartacus-storefront-docs/i18n/</a:t>
            </a:r>
            <a:endParaRPr lang="en-US" dirty="0"/>
          </a:p>
          <a:p>
            <a:r>
              <a:rPr lang="en-US" dirty="0"/>
              <a:t>Bootcamp</a:t>
            </a:r>
            <a:br>
              <a:rPr lang="en-US" dirty="0"/>
            </a:br>
            <a:r>
              <a:rPr lang="en-US" dirty="0">
                <a:hlinkClick r:id="rId3"/>
              </a:rPr>
              <a:t>https://github.com/tobi-or-not-tobi/spartacus-bootcamp/tree/master/src/app/features/i18n</a:t>
            </a:r>
            <a:r>
              <a:rPr lang="en-US" dirty="0"/>
              <a:t> </a:t>
            </a:r>
            <a:br>
              <a:rPr lang="en-US" dirty="0"/>
            </a:br>
            <a:endParaRPr lang="en-US" dirty="0"/>
          </a:p>
          <a:p>
            <a:endParaRPr lang="en-US" dirty="0"/>
          </a:p>
        </p:txBody>
      </p:sp>
      <p:sp>
        <p:nvSpPr>
          <p:cNvPr id="5" name="Title 4">
            <a:extLst>
              <a:ext uri="{FF2B5EF4-FFF2-40B4-BE49-F238E27FC236}">
                <a16:creationId xmlns:a16="http://schemas.microsoft.com/office/drawing/2014/main" id="{A589B915-967B-4545-AA0F-F8C69BE16AB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9206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99E30-034A-3242-AF80-4A2D860460F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00506AFA-CC49-6A43-A4C7-AE104636B1CA}"/>
              </a:ext>
            </a:extLst>
          </p:cNvPr>
          <p:cNvSpPr>
            <a:spLocks noGrp="1"/>
          </p:cNvSpPr>
          <p:nvPr>
            <p:ph type="body" sz="quarter" idx="10"/>
          </p:nvPr>
        </p:nvSpPr>
        <p:spPr/>
        <p:txBody>
          <a:bodyPr/>
          <a:lstStyle/>
          <a:p>
            <a:pPr marL="342900" indent="-342900">
              <a:buFont typeface="Wingdings" pitchFamily="2" charset="2"/>
              <a:buChar char="§"/>
            </a:pPr>
            <a:r>
              <a:rPr lang="en-US" dirty="0"/>
              <a:t>Bundled in application</a:t>
            </a:r>
          </a:p>
          <a:p>
            <a:pPr marL="342900" indent="-342900">
              <a:buFont typeface="Wingdings" pitchFamily="2" charset="2"/>
              <a:buChar char="§"/>
            </a:pPr>
            <a:r>
              <a:rPr lang="en-US" dirty="0"/>
              <a:t>Waiting (…) for Ivy</a:t>
            </a:r>
          </a:p>
        </p:txBody>
      </p:sp>
      <p:sp>
        <p:nvSpPr>
          <p:cNvPr id="4" name="Title 3">
            <a:extLst>
              <a:ext uri="{FF2B5EF4-FFF2-40B4-BE49-F238E27FC236}">
                <a16:creationId xmlns:a16="http://schemas.microsoft.com/office/drawing/2014/main" id="{60AE4A11-CCF3-CA40-A70E-BEED8D81B080}"/>
              </a:ext>
            </a:extLst>
          </p:cNvPr>
          <p:cNvSpPr>
            <a:spLocks noGrp="1"/>
          </p:cNvSpPr>
          <p:nvPr>
            <p:ph type="title"/>
          </p:nvPr>
        </p:nvSpPr>
        <p:spPr/>
        <p:txBody>
          <a:bodyPr/>
          <a:lstStyle/>
          <a:p>
            <a:r>
              <a:rPr lang="en-US" dirty="0"/>
              <a:t>Background Angular i18n</a:t>
            </a:r>
          </a:p>
        </p:txBody>
      </p:sp>
      <p:pic>
        <p:nvPicPr>
          <p:cNvPr id="5" name="Picture 4">
            <a:extLst>
              <a:ext uri="{FF2B5EF4-FFF2-40B4-BE49-F238E27FC236}">
                <a16:creationId xmlns:a16="http://schemas.microsoft.com/office/drawing/2014/main" id="{C4B06E69-9721-D84E-A4C9-C8E7644C618F}"/>
              </a:ext>
            </a:extLst>
          </p:cNvPr>
          <p:cNvPicPr>
            <a:picLocks noChangeAspect="1"/>
          </p:cNvPicPr>
          <p:nvPr/>
        </p:nvPicPr>
        <p:blipFill rotWithShape="1">
          <a:blip r:embed="rId2"/>
          <a:srcRect t="8881" b="4467"/>
          <a:stretch/>
        </p:blipFill>
        <p:spPr>
          <a:xfrm>
            <a:off x="445739" y="3082565"/>
            <a:ext cx="11303000" cy="2498104"/>
          </a:xfrm>
          <a:prstGeom prst="rect">
            <a:avLst/>
          </a:prstGeom>
        </p:spPr>
      </p:pic>
    </p:spTree>
    <p:extLst>
      <p:ext uri="{BB962C8B-B14F-4D97-AF65-F5344CB8AC3E}">
        <p14:creationId xmlns:p14="http://schemas.microsoft.com/office/powerpoint/2010/main" val="160010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558D47-5656-2943-A8C1-91B9DED304B3}"/>
              </a:ext>
            </a:extLst>
          </p:cNvPr>
          <p:cNvPicPr>
            <a:picLocks noChangeAspect="1"/>
          </p:cNvPicPr>
          <p:nvPr/>
        </p:nvPicPr>
        <p:blipFill>
          <a:blip r:embed="rId2"/>
          <a:stretch>
            <a:fillRect/>
          </a:stretch>
        </p:blipFill>
        <p:spPr>
          <a:xfrm>
            <a:off x="2675116" y="381598"/>
            <a:ext cx="7185978" cy="5836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860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834FDD-0099-E24F-BC50-CD03B67821F5}"/>
              </a:ext>
            </a:extLst>
          </p:cNvPr>
          <p:cNvSpPr>
            <a:spLocks noGrp="1"/>
          </p:cNvSpPr>
          <p:nvPr>
            <p:ph type="body" sz="quarter" idx="11"/>
          </p:nvPr>
        </p:nvSpPr>
        <p:spPr/>
        <p:txBody>
          <a:bodyPr/>
          <a:lstStyle/>
          <a:p>
            <a:r>
              <a:rPr lang="en-US" dirty="0"/>
              <a:t>Motivation</a:t>
            </a:r>
          </a:p>
          <a:p>
            <a:pPr marL="342900" indent="-342900">
              <a:buFont typeface="Wingdings" pitchFamily="2" charset="2"/>
              <a:buChar char="§"/>
            </a:pPr>
            <a:r>
              <a:rPr lang="en-US" dirty="0"/>
              <a:t>Lazy load localizations</a:t>
            </a:r>
          </a:p>
          <a:p>
            <a:pPr marL="342900" indent="-342900">
              <a:buFont typeface="Wingdings" pitchFamily="2" charset="2"/>
              <a:buChar char="§"/>
            </a:pPr>
            <a:r>
              <a:rPr lang="en-US" dirty="0"/>
              <a:t>Pluralization</a:t>
            </a:r>
          </a:p>
          <a:p>
            <a:pPr marL="342900" indent="-342900">
              <a:buFont typeface="Wingdings" pitchFamily="2" charset="2"/>
              <a:buChar char="§"/>
            </a:pPr>
            <a:endParaRPr lang="en-US" dirty="0"/>
          </a:p>
        </p:txBody>
      </p:sp>
      <p:sp>
        <p:nvSpPr>
          <p:cNvPr id="3" name="Text Placeholder 2">
            <a:extLst>
              <a:ext uri="{FF2B5EF4-FFF2-40B4-BE49-F238E27FC236}">
                <a16:creationId xmlns:a16="http://schemas.microsoft.com/office/drawing/2014/main" id="{708FCD8F-D471-8049-8DFF-EC873B692B41}"/>
              </a:ext>
            </a:extLst>
          </p:cNvPr>
          <p:cNvSpPr>
            <a:spLocks noGrp="1"/>
          </p:cNvSpPr>
          <p:nvPr>
            <p:ph type="body" sz="quarter" idx="10"/>
          </p:nvPr>
        </p:nvSpPr>
        <p:spPr/>
        <p:txBody>
          <a:bodyPr/>
          <a:lstStyle/>
          <a:p>
            <a:pPr marL="342900" indent="-342900">
              <a:buFont typeface="Wingdings" pitchFamily="2" charset="2"/>
              <a:buChar char="§"/>
            </a:pPr>
            <a:r>
              <a:rPr lang="en-US" dirty="0"/>
              <a:t>i18next</a:t>
            </a:r>
          </a:p>
          <a:p>
            <a:pPr marL="342900" indent="-342900">
              <a:buFont typeface="Wingdings" pitchFamily="2" charset="2"/>
              <a:buChar char="§"/>
            </a:pPr>
            <a:r>
              <a:rPr lang="en-US" dirty="0"/>
              <a:t>i18next-xhr-backend</a:t>
            </a:r>
          </a:p>
        </p:txBody>
      </p:sp>
      <p:sp>
        <p:nvSpPr>
          <p:cNvPr id="4" name="Title 3">
            <a:extLst>
              <a:ext uri="{FF2B5EF4-FFF2-40B4-BE49-F238E27FC236}">
                <a16:creationId xmlns:a16="http://schemas.microsoft.com/office/drawing/2014/main" id="{AF843573-DE6E-584B-873E-93E961D9E7F8}"/>
              </a:ext>
            </a:extLst>
          </p:cNvPr>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2613643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819-A7FE-A04A-BFDD-502291D9EF12}"/>
              </a:ext>
            </a:extLst>
          </p:cNvPr>
          <p:cNvSpPr>
            <a:spLocks noGrp="1"/>
          </p:cNvSpPr>
          <p:nvPr>
            <p:ph type="title"/>
          </p:nvPr>
        </p:nvSpPr>
        <p:spPr/>
        <p:txBody>
          <a:bodyPr/>
          <a:lstStyle/>
          <a:p>
            <a:r>
              <a:rPr lang="en-US" dirty="0"/>
              <a:t>Quick Start</a:t>
            </a:r>
          </a:p>
        </p:txBody>
      </p:sp>
      <p:sp>
        <p:nvSpPr>
          <p:cNvPr id="4" name="Rectangle 3">
            <a:extLst>
              <a:ext uri="{FF2B5EF4-FFF2-40B4-BE49-F238E27FC236}">
                <a16:creationId xmlns:a16="http://schemas.microsoft.com/office/drawing/2014/main" id="{72B98EC2-B4CA-0847-A681-4F8B66B25DFB}"/>
              </a:ext>
            </a:extLst>
          </p:cNvPr>
          <p:cNvSpPr/>
          <p:nvPr/>
        </p:nvSpPr>
        <p:spPr>
          <a:xfrm>
            <a:off x="504001" y="2238062"/>
            <a:ext cx="10622451" cy="2677656"/>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translations</a:t>
            </a:r>
            <a:r>
              <a:rPr lang="en-US" dirty="0">
                <a:solidFill>
                  <a:srgbClr val="D4D4D4"/>
                </a:solidFill>
                <a:latin typeface="Menlo" panose="020B0609030804020204" pitchFamily="49" charset="0"/>
              </a:rPr>
              <a:t> } </a:t>
            </a:r>
            <a:r>
              <a:rPr lang="en-US" dirty="0">
                <a:solidFill>
                  <a:srgbClr val="C586C0"/>
                </a:solidFill>
                <a:latin typeface="Menlo" panose="020B0609030804020204" pitchFamily="49" charset="0"/>
              </a:rPr>
              <a:t>from</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spartacus</a:t>
            </a:r>
            <a:r>
              <a:rPr lang="en-US" dirty="0">
                <a:solidFill>
                  <a:srgbClr val="CE9178"/>
                </a:solidFill>
                <a:latin typeface="Menlo" panose="020B0609030804020204" pitchFamily="49" charset="0"/>
              </a:rPr>
              <a:t>/assets’</a:t>
            </a:r>
            <a:r>
              <a:rPr lang="en-US" dirty="0">
                <a:solidFill>
                  <a:srgbClr val="D4D4D4"/>
                </a:solidFill>
                <a:latin typeface="Menlo" panose="020B0609030804020204" pitchFamily="49" charset="0"/>
              </a:rPr>
              <a:t>;</a:t>
            </a:r>
          </a:p>
          <a:p>
            <a:endParaRPr lang="en-US" dirty="0">
              <a:solidFill>
                <a:srgbClr val="9CDCFE"/>
              </a:solidFill>
              <a:latin typeface="Menlo" panose="020B0609030804020204" pitchFamily="49" charset="0"/>
            </a:endParaRPr>
          </a:p>
          <a:p>
            <a:endParaRPr lang="en-US" dirty="0">
              <a:solidFill>
                <a:srgbClr val="9CDCFE"/>
              </a:solidFill>
              <a:latin typeface="Menlo" panose="020B0609030804020204" pitchFamily="49" charset="0"/>
            </a:endParaRPr>
          </a:p>
          <a:p>
            <a:r>
              <a:rPr lang="en-US" dirty="0" err="1">
                <a:solidFill>
                  <a:srgbClr val="9CDCFE"/>
                </a:solidFill>
                <a:latin typeface="Menlo" panose="020B0609030804020204" pitchFamily="49" charset="0"/>
              </a:rPr>
              <a:t>ConfigModule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withConfig</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i18n:</a:t>
            </a:r>
            <a:r>
              <a:rPr lang="en-US" dirty="0">
                <a:solidFill>
                  <a:srgbClr val="D4D4D4"/>
                </a:solidFill>
                <a:latin typeface="Menlo" panose="020B0609030804020204" pitchFamily="49" charset="0"/>
              </a:rPr>
              <a:t> {</a:t>
            </a:r>
          </a:p>
          <a:p>
            <a:r>
              <a:rPr lang="en-US" dirty="0">
                <a:solidFill>
                  <a:srgbClr val="9CDCFE"/>
                </a:solidFill>
                <a:latin typeface="Menlo" panose="020B0609030804020204" pitchFamily="49" charset="0"/>
              </a:rPr>
              <a:t>    resources:</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translations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3" name="Rectangle 2">
            <a:extLst>
              <a:ext uri="{FF2B5EF4-FFF2-40B4-BE49-F238E27FC236}">
                <a16:creationId xmlns:a16="http://schemas.microsoft.com/office/drawing/2014/main" id="{AF5CB7ED-9BE5-2842-9171-14E62E7DDDC9}"/>
              </a:ext>
            </a:extLst>
          </p:cNvPr>
          <p:cNvSpPr/>
          <p:nvPr/>
        </p:nvSpPr>
        <p:spPr>
          <a:xfrm>
            <a:off x="400306" y="1347948"/>
            <a:ext cx="4815742" cy="415498"/>
          </a:xfrm>
          <a:prstGeom prst="rect">
            <a:avLst/>
          </a:prstGeom>
        </p:spPr>
        <p:txBody>
          <a:bodyPr wrap="none">
            <a:spAutoFit/>
          </a:bodyPr>
          <a:lstStyle/>
          <a:p>
            <a:r>
              <a:rPr lang="en-US" dirty="0"/>
              <a:t>Only for demo purposes (English only)</a:t>
            </a:r>
          </a:p>
        </p:txBody>
      </p:sp>
    </p:spTree>
    <p:extLst>
      <p:ext uri="{BB962C8B-B14F-4D97-AF65-F5344CB8AC3E}">
        <p14:creationId xmlns:p14="http://schemas.microsoft.com/office/powerpoint/2010/main" val="247469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819-A7FE-A04A-BFDD-502291D9EF12}"/>
              </a:ext>
            </a:extLst>
          </p:cNvPr>
          <p:cNvSpPr>
            <a:spLocks noGrp="1"/>
          </p:cNvSpPr>
          <p:nvPr>
            <p:ph type="title"/>
          </p:nvPr>
        </p:nvSpPr>
        <p:spPr/>
        <p:txBody>
          <a:bodyPr/>
          <a:lstStyle/>
          <a:p>
            <a:r>
              <a:rPr lang="en-US" dirty="0"/>
              <a:t>Quick Start</a:t>
            </a:r>
          </a:p>
        </p:txBody>
      </p:sp>
      <p:sp>
        <p:nvSpPr>
          <p:cNvPr id="4" name="Rectangle 3">
            <a:extLst>
              <a:ext uri="{FF2B5EF4-FFF2-40B4-BE49-F238E27FC236}">
                <a16:creationId xmlns:a16="http://schemas.microsoft.com/office/drawing/2014/main" id="{72B98EC2-B4CA-0847-A681-4F8B66B25DFB}"/>
              </a:ext>
            </a:extLst>
          </p:cNvPr>
          <p:cNvSpPr/>
          <p:nvPr/>
        </p:nvSpPr>
        <p:spPr>
          <a:xfrm>
            <a:off x="504001" y="2238062"/>
            <a:ext cx="10622451" cy="3647152"/>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translations</a:t>
            </a:r>
            <a:r>
              <a:rPr lang="en-US" dirty="0">
                <a:solidFill>
                  <a:srgbClr val="D4D4D4"/>
                </a:solidFill>
                <a:latin typeface="Menlo" panose="020B0609030804020204" pitchFamily="49" charset="0"/>
              </a:rPr>
              <a:t> } </a:t>
            </a:r>
            <a:r>
              <a:rPr lang="en-US" dirty="0">
                <a:solidFill>
                  <a:srgbClr val="C586C0"/>
                </a:solidFill>
                <a:latin typeface="Menlo" panose="020B0609030804020204" pitchFamily="49" charset="0"/>
              </a:rPr>
              <a:t>from</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spartacus</a:t>
            </a:r>
            <a:r>
              <a:rPr lang="en-US" dirty="0">
                <a:solidFill>
                  <a:srgbClr val="CE9178"/>
                </a:solidFill>
                <a:latin typeface="Menlo" panose="020B0609030804020204" pitchFamily="49" charset="0"/>
              </a:rPr>
              <a:t>/assets’</a:t>
            </a:r>
            <a:r>
              <a:rPr lang="en-US" dirty="0">
                <a:solidFill>
                  <a:srgbClr val="D4D4D4"/>
                </a:solidFill>
                <a:latin typeface="Menlo" panose="020B0609030804020204" pitchFamily="49" charset="0"/>
              </a:rPr>
              <a:t>;</a:t>
            </a:r>
          </a:p>
          <a:p>
            <a:endParaRPr lang="en-US" dirty="0">
              <a:solidFill>
                <a:srgbClr val="9CDCFE"/>
              </a:solidFill>
              <a:latin typeface="Menlo" panose="020B0609030804020204" pitchFamily="49" charset="0"/>
            </a:endParaRPr>
          </a:p>
          <a:p>
            <a:endParaRPr lang="en-US" dirty="0">
              <a:solidFill>
                <a:srgbClr val="9CDCFE"/>
              </a:solidFill>
              <a:latin typeface="Menlo" panose="020B0609030804020204" pitchFamily="49" charset="0"/>
            </a:endParaRPr>
          </a:p>
          <a:p>
            <a:r>
              <a:rPr lang="en-US" dirty="0" err="1">
                <a:solidFill>
                  <a:srgbClr val="9CDCFE"/>
                </a:solidFill>
                <a:latin typeface="Menlo" panose="020B0609030804020204" pitchFamily="49" charset="0"/>
              </a:rPr>
              <a:t>ConfigModule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withConfig</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i18n:</a:t>
            </a:r>
            <a:r>
              <a:rPr lang="en-US" dirty="0">
                <a:solidFill>
                  <a:srgbClr val="D4D4D4"/>
                </a:solidFill>
                <a:latin typeface="Menlo" panose="020B0609030804020204" pitchFamily="49" charset="0"/>
              </a:rPr>
              <a:t> {</a:t>
            </a:r>
          </a:p>
          <a:p>
            <a:r>
              <a:rPr lang="en-US" dirty="0">
                <a:solidFill>
                  <a:srgbClr val="9CDCFE"/>
                </a:solidFill>
                <a:latin typeface="Menlo" panose="020B0609030804020204" pitchFamily="49" charset="0"/>
              </a:rPr>
              <a:t>    resources:</a:t>
            </a:r>
            <a:r>
              <a:rPr lang="en-US" dirty="0">
                <a:solidFill>
                  <a:srgbClr val="D4D4D4"/>
                </a:solidFill>
                <a:latin typeface="Menlo" panose="020B0609030804020204" pitchFamily="49" charset="0"/>
              </a:rPr>
              <a:t> {</a:t>
            </a:r>
            <a:endParaRPr lang="en-US" dirty="0">
              <a:solidFill>
                <a:srgbClr val="9CDCFE"/>
              </a:solidFill>
              <a:latin typeface="Menlo" panose="020B0609030804020204" pitchFamily="49" charset="0"/>
            </a:endParaRP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en</a:t>
            </a:r>
            <a:r>
              <a:rPr lang="en-US" dirty="0">
                <a:solidFill>
                  <a:srgbClr val="9CDCFE"/>
                </a:solidFill>
                <a:latin typeface="Menlo" panose="020B0609030804020204" pitchFamily="49" charset="0"/>
              </a:rPr>
              <a:t>: translations,</a:t>
            </a:r>
          </a:p>
          <a:p>
            <a:r>
              <a:rPr lang="en-US" dirty="0">
                <a:solidFill>
                  <a:srgbClr val="9CDCFE"/>
                </a:solidFill>
                <a:latin typeface="Menlo" panose="020B0609030804020204" pitchFamily="49" charset="0"/>
              </a:rPr>
              <a:t>      de: YOUR_GERMAN_TRANSATIONS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3" name="Rectangle 2">
            <a:extLst>
              <a:ext uri="{FF2B5EF4-FFF2-40B4-BE49-F238E27FC236}">
                <a16:creationId xmlns:a16="http://schemas.microsoft.com/office/drawing/2014/main" id="{AF5CB7ED-9BE5-2842-9171-14E62E7DDDC9}"/>
              </a:ext>
            </a:extLst>
          </p:cNvPr>
          <p:cNvSpPr/>
          <p:nvPr/>
        </p:nvSpPr>
        <p:spPr>
          <a:xfrm>
            <a:off x="400306" y="1347948"/>
            <a:ext cx="6490879" cy="415498"/>
          </a:xfrm>
          <a:prstGeom prst="rect">
            <a:avLst/>
          </a:prstGeom>
        </p:spPr>
        <p:txBody>
          <a:bodyPr wrap="none">
            <a:spAutoFit/>
          </a:bodyPr>
          <a:lstStyle/>
          <a:p>
            <a:r>
              <a:rPr lang="en-US" dirty="0"/>
              <a:t>Only for demo purposes (Add static other languages)</a:t>
            </a:r>
          </a:p>
        </p:txBody>
      </p:sp>
    </p:spTree>
    <p:extLst>
      <p:ext uri="{BB962C8B-B14F-4D97-AF65-F5344CB8AC3E}">
        <p14:creationId xmlns:p14="http://schemas.microsoft.com/office/powerpoint/2010/main" val="1841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834FDD-0099-E24F-BC50-CD03B67821F5}"/>
              </a:ext>
            </a:extLst>
          </p:cNvPr>
          <p:cNvSpPr>
            <a:spLocks noGrp="1"/>
          </p:cNvSpPr>
          <p:nvPr>
            <p:ph type="body" sz="quarter" idx="11"/>
          </p:nvPr>
        </p:nvSpPr>
        <p:spPr/>
        <p:txBody>
          <a:bodyPr/>
          <a:lstStyle/>
          <a:p>
            <a:pPr marL="342900" indent="-342900">
              <a:buFont typeface="Wingdings" pitchFamily="2" charset="2"/>
              <a:buChar char="§"/>
            </a:pPr>
            <a:endParaRPr lang="en-US" dirty="0"/>
          </a:p>
        </p:txBody>
      </p:sp>
      <p:sp>
        <p:nvSpPr>
          <p:cNvPr id="3" name="Text Placeholder 2">
            <a:extLst>
              <a:ext uri="{FF2B5EF4-FFF2-40B4-BE49-F238E27FC236}">
                <a16:creationId xmlns:a16="http://schemas.microsoft.com/office/drawing/2014/main" id="{708FCD8F-D471-8049-8DFF-EC873B692B41}"/>
              </a:ext>
            </a:extLst>
          </p:cNvPr>
          <p:cNvSpPr>
            <a:spLocks noGrp="1"/>
          </p:cNvSpPr>
          <p:nvPr>
            <p:ph type="body" sz="quarter" idx="10"/>
          </p:nvPr>
        </p:nvSpPr>
        <p:spPr>
          <a:xfrm>
            <a:off x="504000" y="1620000"/>
            <a:ext cx="6761504" cy="4716000"/>
          </a:xfrm>
        </p:spPr>
        <p:txBody>
          <a:bodyPr/>
          <a:lstStyle/>
          <a:p>
            <a:pPr marL="342900" indent="-342900">
              <a:buFont typeface="Wingdings" pitchFamily="2" charset="2"/>
              <a:buChar char="§"/>
            </a:pPr>
            <a:r>
              <a:rPr lang="en-US" dirty="0"/>
              <a:t>Structured by language</a:t>
            </a:r>
          </a:p>
          <a:p>
            <a:pPr marL="342900" indent="-342900">
              <a:buFont typeface="Wingdings" pitchFamily="2" charset="2"/>
              <a:buChar char="§"/>
            </a:pPr>
            <a:r>
              <a:rPr lang="en-US" dirty="0"/>
              <a:t>Structured by named chunks (“namespaces”)</a:t>
            </a:r>
          </a:p>
        </p:txBody>
      </p:sp>
      <p:sp>
        <p:nvSpPr>
          <p:cNvPr id="4" name="Title 3">
            <a:extLst>
              <a:ext uri="{FF2B5EF4-FFF2-40B4-BE49-F238E27FC236}">
                <a16:creationId xmlns:a16="http://schemas.microsoft.com/office/drawing/2014/main" id="{AF843573-DE6E-584B-873E-93E961D9E7F8}"/>
              </a:ext>
            </a:extLst>
          </p:cNvPr>
          <p:cNvSpPr>
            <a:spLocks noGrp="1"/>
          </p:cNvSpPr>
          <p:nvPr>
            <p:ph type="title"/>
          </p:nvPr>
        </p:nvSpPr>
        <p:spPr/>
        <p:txBody>
          <a:bodyPr/>
          <a:lstStyle/>
          <a:p>
            <a:r>
              <a:rPr lang="en-US" dirty="0"/>
              <a:t>Lazy loaded i18n files</a:t>
            </a:r>
          </a:p>
        </p:txBody>
      </p:sp>
    </p:spTree>
    <p:extLst>
      <p:ext uri="{BB962C8B-B14F-4D97-AF65-F5344CB8AC3E}">
        <p14:creationId xmlns:p14="http://schemas.microsoft.com/office/powerpoint/2010/main" val="567396684"/>
      </p:ext>
    </p:extLst>
  </p:cSld>
  <p:clrMapOvr>
    <a:masterClrMapping/>
  </p:clrMapOvr>
</p:sld>
</file>

<file path=ppt/theme/theme1.xml><?xml version="1.0" encoding="utf-8"?>
<a:theme xmlns:a="http://schemas.openxmlformats.org/drawingml/2006/main" name="SAP CustomerExperience 2019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503B112A-C528-4385-9ABD-7D6BD1EA3274}"/>
    </a:ext>
  </a:extLst>
</a:theme>
</file>

<file path=ppt/theme/theme2.xml><?xml version="1.0" encoding="utf-8"?>
<a:theme xmlns:a="http://schemas.openxmlformats.org/drawingml/2006/main" name="SAP CustomerExperience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E5AF86BF-1C71-469A-8462-B79670B57886}" vid="{6CB723C9-9744-49FB-93D7-DF32EFC5B43B}"/>
    </a:ext>
  </a:extLst>
</a:theme>
</file>

<file path=ppt/theme/theme3.xml><?xml version="1.0" encoding="utf-8"?>
<a:theme xmlns:a="http://schemas.openxmlformats.org/drawingml/2006/main" name="SAP CustomerExperience 2019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CED28BA-37E0-4799-A661-B7497814D561}" vid="{58991990-A70D-4B18-899B-54E4F76C2BEF}"/>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CustomerExperience 2019 16x9 black and white</Template>
  <TotalTime>44902</TotalTime>
  <Words>213</Words>
  <Application>Microsoft Macintosh PowerPoint</Application>
  <PresentationFormat>Custom</PresentationFormat>
  <Paragraphs>63</Paragraphs>
  <Slides>11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Courier New</vt:lpstr>
      <vt:lpstr>Menlo</vt:lpstr>
      <vt:lpstr>Monaco</vt:lpstr>
      <vt:lpstr>Symbol</vt:lpstr>
      <vt:lpstr>Wingdings</vt:lpstr>
      <vt:lpstr>Wingdings</vt:lpstr>
      <vt:lpstr>SAP CustomerExperience 2019 16x9 black and white</vt:lpstr>
      <vt:lpstr>SAP CustomerExperience 2019 16x9 blue</vt:lpstr>
      <vt:lpstr>SAP CustomerExperience 2019 16x9 black</vt:lpstr>
      <vt:lpstr>Spartacus Enablement Internationalization (i18n)</vt:lpstr>
      <vt:lpstr>Internationalisation</vt:lpstr>
      <vt:lpstr>Resources</vt:lpstr>
      <vt:lpstr>Background Angular i18n</vt:lpstr>
      <vt:lpstr>PowerPoint Presentation</vt:lpstr>
      <vt:lpstr>Dependencies</vt:lpstr>
      <vt:lpstr>Quick Start</vt:lpstr>
      <vt:lpstr>Quick Start</vt:lpstr>
      <vt:lpstr>Lazy loaded i18n files</vt:lpstr>
      <vt:lpstr>Learn by doing</vt:lpstr>
      <vt:lpstr>Questions? Shoot!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Marcotte, Bill</dc:creator>
  <cp:keywords>2019/16:9/black and white</cp:keywords>
  <dc:description/>
  <cp:lastModifiedBy>Ouwejan, Tobias</cp:lastModifiedBy>
  <cp:revision>485</cp:revision>
  <dcterms:created xsi:type="dcterms:W3CDTF">2019-01-20T15:11:46Z</dcterms:created>
  <dcterms:modified xsi:type="dcterms:W3CDTF">2019-07-14T03:14:42Z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bill.marcotte@sap.com</vt:lpwstr>
  </property>
  <property fmtid="{D5CDD505-2E9C-101B-9397-08002B2CF9AE}" pid="6" name="_AuthorEmailDisplayName">
    <vt:lpwstr>Marcotte, Bill</vt:lpwstr>
  </property>
  <property fmtid="{D5CDD505-2E9C-101B-9397-08002B2CF9AE}" pid="7" name="_PreviousAdHocReviewCycleID">
    <vt:i4>1357826825</vt:i4>
  </property>
</Properties>
</file>